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2870BB-0A45-4828-ADDB-3D3305F668A8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180CEE-9AFA-4ECA-9CF0-91F349A2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B410A4-91DE-4CBA-BF12-893F0D2C683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7463-9D7E-42EA-A3FE-76747455AC50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7FA5-4A6D-4A3E-B47C-0B2CEB1A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5265-23E2-4C5A-807D-0207E0844E92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7388-907A-485D-9E64-AF7A80B2B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FB22-1CBA-46B0-84E8-BCA23D374EF5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1A0A-D35B-435C-8012-D8D200F4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ED87-02AD-42CE-90C3-575E2AE3CFDD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CEE1-B08C-40BE-A2EE-EAB9FE12B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027A-0E4B-4CC3-912B-F3BA65644556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541A-1544-4802-8706-699C6593B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1D85-5796-42B0-AB71-F3B40B8EC971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70D7-F23E-4BF8-88B4-6706A39E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FB29-269C-4AD4-84DB-5335E2DA03B6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1E17-F8E5-421F-8C68-2D13C52B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7D04-478C-4071-BEF4-9C5FAE81DBDF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18B3-C6E8-415A-9AA1-23EC65101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9BF1-EAEC-423A-B89B-C915B2934EF4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E65B-AE68-4928-B451-26C060A4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623-F935-4DAA-8E78-0E030107B3A5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7EC4-E3ED-455D-AC66-B0385BF40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3D-D062-4EBB-93FA-CD695D9F4461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0253-5B30-4C43-9FE3-B4BA0EDED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86BD-217C-493F-8A08-A882FFDB787F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D70E-54F2-4ED6-ACC2-D4DFAF62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1C3B-CA58-4118-8C2E-A938CA585D12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EB60-D4F3-47C2-95AA-F4A85EB1B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E705-E365-4B8C-8D93-F448BEA5EF60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6919-EABC-4179-B885-4B5E662B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0988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5567-9FD6-41C9-B9B7-AA7EDD562CBB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7335-026D-47A7-8A48-6AA45414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BFBFBF"/>
                </a:solidFill>
                <a:latin typeface="Corbel" pitchFamily="-109" charset="0"/>
              </a:defRPr>
            </a:lvl1pPr>
          </a:lstStyle>
          <a:p>
            <a:pPr>
              <a:defRPr/>
            </a:pPr>
            <a:fld id="{EDB0E154-33BA-4DE9-9987-814F5E519B26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BFBFBF"/>
                </a:solidFill>
                <a:latin typeface="Corbel" pitchFamily="-109" charset="0"/>
              </a:defRPr>
            </a:lvl1pPr>
          </a:lstStyle>
          <a:p>
            <a:pPr>
              <a:defRPr/>
            </a:pPr>
            <a:fld id="{0A4552A9-65B4-4F0C-A7BA-C9352BCB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77" r:id="rId3"/>
    <p:sldLayoutId id="2147483878" r:id="rId4"/>
    <p:sldLayoutId id="2147483882" r:id="rId5"/>
    <p:sldLayoutId id="2147483883" r:id="rId6"/>
    <p:sldLayoutId id="2147483884" r:id="rId7"/>
    <p:sldLayoutId id="2147483879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Font typeface="Wingdings 2" pitchFamily="-109" charset="2"/>
        <a:buChar char="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Font typeface="Wingdings 2" pitchFamily="-109" charset="2"/>
        <a:buChar char=""/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Font typeface="Wingdings 2" pitchFamily="-109" charset="2"/>
        <a:buChar char="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Font typeface="Wingdings 2" pitchFamily="-109" charset="2"/>
        <a:buChar char="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Font typeface="Wingdings 2" pitchFamily="-109" charset="2"/>
        <a:buChar char="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savegloba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savefuelclass8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400" dirty="0" smtClean="0">
                <a:latin typeface="Arial Black" pitchFamily="34" charset="0"/>
                <a:ea typeface="+mj-ea"/>
                <a:cs typeface="+mj-cs"/>
              </a:rPr>
              <a:t>Enviro-Save – Humanity</a:t>
            </a:r>
            <a:endParaRPr lang="en-US" sz="44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257175" y="2016125"/>
            <a:ext cx="8442325" cy="4841875"/>
          </a:xfrm>
        </p:spPr>
        <p:txBody>
          <a:bodyPr/>
          <a:lstStyle/>
          <a:p>
            <a:pPr eaLnBrk="1" hangingPunct="1">
              <a:buFont typeface="Wingdings 2" pitchFamily="-109" charset="2"/>
              <a:buNone/>
            </a:pPr>
            <a:r>
              <a:rPr lang="en-CA" dirty="0" smtClean="0"/>
              <a:t>We are the manufacturer of </a:t>
            </a:r>
            <a:r>
              <a:rPr lang="en-US" dirty="0" smtClean="0"/>
              <a:t>the 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 smtClean="0"/>
              <a:t>Enviro-Save Engine &amp; Power train 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 smtClean="0"/>
              <a:t>Protection </a:t>
            </a:r>
            <a:r>
              <a:rPr lang="en-CA" dirty="0" smtClean="0"/>
              <a:t>Metal Treatment.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dirty="0" smtClean="0"/>
              <a:t>                 Its for Life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dirty="0" smtClean="0"/>
              <a:t>Guaranteed &amp; Proven since 1990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dirty="0" smtClean="0"/>
              <a:t>Common Sense Cost Reducer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dirty="0" smtClean="0"/>
              <a:t>Going  Green Has Never Made More Sense 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CA" dirty="0" smtClean="0"/>
              <a:t>Time to wake up, our children’s future depends on us to go Green </a:t>
            </a:r>
          </a:p>
        </p:txBody>
      </p:sp>
      <p:pic>
        <p:nvPicPr>
          <p:cNvPr id="6" name="Picture 5" descr="esdmilogocolor4layerswotextflats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137" y="1787812"/>
            <a:ext cx="3959363" cy="374550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You will not be disappointed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6523" y="2203938"/>
            <a:ext cx="4994031" cy="4146339"/>
          </a:xfrm>
        </p:spPr>
        <p:txBody>
          <a:bodyPr rtlCol="0">
            <a:normAutofit fontScale="40000" lnSpcReduction="2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2800" b="1" dirty="0" smtClean="0">
                <a:ea typeface="+mn-ea"/>
                <a:cs typeface="+mn-cs"/>
              </a:rPr>
              <a:t>Questions? - call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dirty="0" smtClean="0">
                <a:ea typeface="+mn-ea"/>
                <a:cs typeface="+mn-cs"/>
              </a:rPr>
              <a:t>Warren Casperson, CEO/President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dirty="0" smtClean="0">
                <a:ea typeface="+mn-ea"/>
                <a:cs typeface="+mn-cs"/>
              </a:rPr>
              <a:t>604  522 </a:t>
            </a:r>
            <a:r>
              <a:rPr lang="en-US" sz="4800" b="1" dirty="0" smtClean="0">
                <a:ea typeface="+mn-ea"/>
                <a:cs typeface="+mn-cs"/>
              </a:rPr>
              <a:t>8836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dirty="0" smtClean="0">
                <a:ea typeface="+mn-ea"/>
                <a:cs typeface="+mn-cs"/>
                <a:hlinkClick r:id="rId3"/>
              </a:rPr>
              <a:t>www.envirosaveglobal.com</a:t>
            </a:r>
            <a:endParaRPr lang="en-US" sz="4800" b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dirty="0" smtClean="0">
                <a:ea typeface="+mn-ea"/>
                <a:cs typeface="+mn-cs"/>
                <a:hlinkClick r:id="rId4"/>
              </a:rPr>
              <a:t>www.savefuelclass8.com</a:t>
            </a:r>
            <a:r>
              <a:rPr lang="en-US" sz="4800" b="1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CA" sz="4800" b="1" dirty="0" smtClean="0">
                <a:ea typeface="+mn-ea"/>
                <a:cs typeface="+mn-cs"/>
              </a:rPr>
              <a:t>Enviro-Save Distribution &amp; Mfg. Inc.</a:t>
            </a:r>
            <a:endParaRPr lang="en-US" sz="4800" b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dirty="0" smtClean="0">
                <a:ea typeface="+mn-ea"/>
                <a:cs typeface="+mn-cs"/>
              </a:rPr>
              <a:t>410 Canfor Avenue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dirty="0" smtClean="0">
                <a:ea typeface="+mn-ea"/>
                <a:cs typeface="+mn-cs"/>
              </a:rPr>
              <a:t>New Westminster, B.C.  Canada  V3L 5G2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9" name="Picture 7" descr="world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4903" y="2368063"/>
            <a:ext cx="3085682" cy="288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1028700" y="1644650"/>
            <a:ext cx="692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latin typeface="Constantia" pitchFamily="-109" charset="0"/>
              </a:rPr>
              <a:t>Saving Energy and the Environment for the Next Generations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-104775" y="31305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 Common Sense Cost Reducer Enviro-Save Metal Treatment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19125" y="1600200"/>
            <a:ext cx="7878763" cy="5114925"/>
          </a:xfrm>
        </p:spPr>
        <p:txBody>
          <a:bodyPr/>
          <a:lstStyle/>
          <a:p>
            <a:pPr eaLnBrk="1" hangingPunct="1"/>
            <a:r>
              <a:rPr lang="en-US" dirty="0" smtClean="0"/>
              <a:t>One  Time Investment and Enviro-Save products reduce pollution, friction, drag, metal wear, heat, oil and fuel consumption, proven with Scientific Oil Sample Analysis.</a:t>
            </a:r>
            <a:endParaRPr lang="en-US" baseline="30000" dirty="0" smtClean="0"/>
          </a:p>
          <a:p>
            <a:pPr eaLnBrk="1" hangingPunct="1"/>
            <a:r>
              <a:rPr lang="en-US" dirty="0" smtClean="0"/>
              <a:t>Friction is the major cause of engine, transmission and differential wear and tear.  It robs horsepower, robs fuel and increases global pollution.</a:t>
            </a:r>
          </a:p>
          <a:p>
            <a:pPr eaLnBrk="1" hangingPunct="1"/>
            <a:r>
              <a:rPr lang="en-US" dirty="0" smtClean="0"/>
              <a:t>Friction is also a major contributor to engine and mechanical component heat and metal fatigue.</a:t>
            </a:r>
          </a:p>
          <a:p>
            <a:pPr eaLnBrk="1" hangingPunct="1"/>
            <a:r>
              <a:rPr lang="en-US" dirty="0" smtClean="0"/>
              <a:t>Enviro-Save has a full line of One Time Application products that reduce friction, drag and wear by 50% and more, normally increases life by 2 or 3 times !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&amp; Pollution Reducer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Enviro-Save Metal  Treatment achieves these results by cleansing the surface asperity of all bearing surfaces and permanently makes all bearing surfaces smoother.</a:t>
            </a:r>
          </a:p>
          <a:p>
            <a:pPr eaLnBrk="1" hangingPunct="1"/>
            <a:r>
              <a:rPr lang="en-US" smtClean="0"/>
              <a:t>This is called the Impregnation Process.  Once this process has been completed it remains in the bearing surfaces for the entire life of engines, transmissions, differentials etc.</a:t>
            </a:r>
          </a:p>
          <a:p>
            <a:pPr eaLnBrk="1" hangingPunct="1"/>
            <a:r>
              <a:rPr lang="en-US" smtClean="0"/>
              <a:t>The positive results are proven and guaranteed since 1990.</a:t>
            </a:r>
          </a:p>
          <a:p>
            <a:pPr eaLnBrk="1" hangingPunct="1"/>
            <a:r>
              <a:rPr lang="en-US" smtClean="0"/>
              <a:t>Normally extends vehicle &amp; component life by 2 or 3 times</a:t>
            </a:r>
          </a:p>
          <a:p>
            <a:pPr eaLnBrk="1" hangingPunct="1"/>
            <a:r>
              <a:rPr lang="en-US" smtClean="0"/>
              <a:t>This technology is available today through Distributors or Enviro-Save Distribution &amp; Mfg. Inc.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&amp; Life Enhancer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619125" y="1600200"/>
            <a:ext cx="7878763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Enviro–Save can be used in any engine and drive-train platform without the risk of voiding warranties.</a:t>
            </a:r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r>
              <a:rPr lang="en-US" sz="2200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r>
              <a:rPr lang="en-US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-109" charset="2"/>
              <a:buNone/>
            </a:pPr>
            <a:r>
              <a:rPr lang="en-US" sz="2200" dirty="0" smtClean="0"/>
              <a:t>Its positive uses have been extremely well documented since 1990  </a:t>
            </a:r>
          </a:p>
        </p:txBody>
      </p:sp>
      <p:pic>
        <p:nvPicPr>
          <p:cNvPr id="6" name="Picture 5" descr="IHV_098_MATS_SpPstr_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307676"/>
            <a:ext cx="7878763" cy="3446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&amp; Dependability  Enhancer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675" cy="51149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This technology is available today.</a:t>
            </a:r>
          </a:p>
          <a:p>
            <a:pPr eaLnBrk="1" hangingPunct="1">
              <a:defRPr/>
            </a:pPr>
            <a:r>
              <a:rPr lang="en-US" dirty="0" smtClean="0"/>
              <a:t>Start today to save money in many ways.</a:t>
            </a:r>
          </a:p>
          <a:p>
            <a:pPr eaLnBrk="1" hangingPunct="1">
              <a:defRPr/>
            </a:pPr>
            <a:r>
              <a:rPr lang="en-US" dirty="0" smtClean="0"/>
              <a:t>Start today to save wear and tear on your vehicles.</a:t>
            </a:r>
          </a:p>
          <a:p>
            <a:pPr eaLnBrk="1" hangingPunct="1">
              <a:defRPr/>
            </a:pPr>
            <a:r>
              <a:rPr lang="en-US" dirty="0" smtClean="0"/>
              <a:t>Start protecting your investment  today.</a:t>
            </a:r>
          </a:p>
          <a:p>
            <a:pPr eaLnBrk="1" hangingPunct="1">
              <a:defRPr/>
            </a:pPr>
            <a:r>
              <a:rPr lang="en-CA" dirty="0" smtClean="0"/>
              <a:t>Return on Investment runs into the 1000’s of %.</a:t>
            </a:r>
            <a:endParaRPr lang="en-US" dirty="0" smtClean="0"/>
          </a:p>
          <a:p>
            <a:pPr eaLnBrk="1" hangingPunct="1">
              <a:buFont typeface="Wingdings 2" pitchFamily="-109" charset="2"/>
              <a:buNone/>
              <a:defRPr/>
            </a:pPr>
            <a:r>
              <a:rPr lang="en-US" dirty="0" smtClean="0"/>
              <a:t>       </a:t>
            </a:r>
          </a:p>
        </p:txBody>
      </p:sp>
      <p:pic>
        <p:nvPicPr>
          <p:cNvPr id="18436" name="Content Placeholder 4" descr="semi-truck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500" r="-9500"/>
          <a:stretch>
            <a:fillRect/>
          </a:stretch>
        </p:blipFill>
        <p:spPr>
          <a:xfrm>
            <a:off x="4749800" y="1600200"/>
            <a:ext cx="3748088" cy="46513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&amp; Performance Enhancer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92369" y="1600200"/>
            <a:ext cx="4583488" cy="46513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From Trains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CA" dirty="0" smtClean="0"/>
              <a:t>      Enviro-Save is used in 100’s of applications</a:t>
            </a:r>
            <a:endParaRPr lang="en-US" dirty="0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5322278" y="1600200"/>
            <a:ext cx="3821722" cy="46513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 Generators. </a:t>
            </a:r>
          </a:p>
        </p:txBody>
      </p:sp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78" y="2434270"/>
            <a:ext cx="3295650" cy="24659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5514975" y="5303838"/>
            <a:ext cx="29829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rbel" pitchFamily="-109" charset="0"/>
              </a:rPr>
              <a:t>Who says size doesn’t matter. .</a:t>
            </a:r>
          </a:p>
          <a:p>
            <a:pPr algn="ctr"/>
            <a:r>
              <a:rPr lang="en-US" sz="1600">
                <a:latin typeface="Corbel" pitchFamily="-109" charset="0"/>
              </a:rPr>
              <a:t> We do.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2159245"/>
            <a:ext cx="4409596" cy="3144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&amp; Profit Enhancer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308919" y="1600201"/>
            <a:ext cx="44450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From Semi Trucks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Common Semi Truck Fuel Savings 6% to 9% - Auto’s 10% to 15%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5229040" y="1600201"/>
            <a:ext cx="3748088" cy="4651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To Refrigerated Trailers.</a:t>
            </a: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40" y="2309447"/>
            <a:ext cx="3539512" cy="28912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018088" y="5509847"/>
            <a:ext cx="3540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rbel" pitchFamily="-109" charset="0"/>
              </a:rPr>
              <a:t>The results are Guaranteed</a:t>
            </a:r>
          </a:p>
        </p:txBody>
      </p:sp>
      <p:pic>
        <p:nvPicPr>
          <p:cNvPr id="26" name="Picture 25" descr="GetAttachment.aspx.jpeg"/>
          <p:cNvPicPr>
            <a:picLocks noChangeAspect="1"/>
          </p:cNvPicPr>
          <p:nvPr/>
        </p:nvPicPr>
        <p:blipFill>
          <a:blip r:embed="rId3" cstate="print"/>
          <a:srcRect l="9235" r="11357"/>
          <a:stretch>
            <a:fillRect/>
          </a:stretch>
        </p:blipFill>
        <p:spPr bwMode="auto">
          <a:xfrm>
            <a:off x="457325" y="2121877"/>
            <a:ext cx="4046290" cy="338796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&amp; Environment Protection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22032" y="1749425"/>
            <a:ext cx="3968994" cy="4651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From Farm Equipment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>
              <a:buNone/>
            </a:pPr>
            <a:r>
              <a:rPr lang="en-CA" dirty="0" smtClean="0"/>
              <a:t>Less Exhaust Pollution</a:t>
            </a:r>
          </a:p>
          <a:p>
            <a:pPr eaLnBrk="1" hangingPunct="1">
              <a:buNone/>
            </a:pPr>
            <a:r>
              <a:rPr lang="en-CA" dirty="0" smtClean="0"/>
              <a:t>Less Fuel / Oil Consumption</a:t>
            </a:r>
            <a:endParaRPr lang="en-US" dirty="0" smtClean="0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5068235" y="1749425"/>
            <a:ext cx="3748088" cy="4651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To Motor Yachts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       Less Oil In Water</a:t>
            </a:r>
          </a:p>
        </p:txBody>
      </p:sp>
      <p:pic>
        <p:nvPicPr>
          <p:cNvPr id="5" name="Picture 4" descr="images-7.jpeg"/>
          <p:cNvPicPr>
            <a:picLocks noChangeAspect="1"/>
          </p:cNvPicPr>
          <p:nvPr/>
        </p:nvPicPr>
        <p:blipFill>
          <a:blip r:embed="rId2"/>
          <a:srcRect b="22932"/>
          <a:stretch>
            <a:fillRect/>
          </a:stretch>
        </p:blipFill>
        <p:spPr>
          <a:xfrm>
            <a:off x="422032" y="2344616"/>
            <a:ext cx="3966776" cy="28145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images-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235" y="2344615"/>
            <a:ext cx="3429653" cy="3305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Common Sense Cost Reducer  Enviro-Save Metal Treatment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675" cy="4651375"/>
          </a:xfrm>
        </p:spPr>
        <p:txBody>
          <a:bodyPr/>
          <a:lstStyle/>
          <a:p>
            <a:pPr eaLnBrk="1" hangingPunct="1"/>
            <a:r>
              <a:rPr lang="en-US" dirty="0" smtClean="0"/>
              <a:t>From Work Trucks.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600200"/>
            <a:ext cx="3748088" cy="4651375"/>
          </a:xfrm>
        </p:spPr>
        <p:txBody>
          <a:bodyPr/>
          <a:lstStyle/>
          <a:p>
            <a:pPr eaLnBrk="1" hangingPunct="1"/>
            <a:r>
              <a:rPr lang="en-US" smtClean="0"/>
              <a:t>To Land Movers.</a:t>
            </a:r>
          </a:p>
        </p:txBody>
      </p:sp>
      <p:pic>
        <p:nvPicPr>
          <p:cNvPr id="5" name="Picture 4" descr="GetAttachment-2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00" y="2435639"/>
            <a:ext cx="3800788" cy="27318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GetAttachment-3.aspx.jpeg"/>
          <p:cNvPicPr>
            <a:picLocks noChangeAspect="1"/>
          </p:cNvPicPr>
          <p:nvPr/>
        </p:nvPicPr>
        <p:blipFill>
          <a:blip r:embed="rId3"/>
          <a:srcRect t="6850" b="6569"/>
          <a:stretch>
            <a:fillRect/>
          </a:stretch>
        </p:blipFill>
        <p:spPr>
          <a:xfrm>
            <a:off x="641350" y="2276515"/>
            <a:ext cx="2797010" cy="18243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4100852"/>
            <a:ext cx="2797010" cy="208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391025" y="5534025"/>
            <a:ext cx="4386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orbel" pitchFamily="-109" charset="0"/>
              </a:rPr>
              <a:t>It works in all of them &amp; </a:t>
            </a:r>
            <a:r>
              <a:rPr lang="en-US" sz="2400" dirty="0" smtClean="0">
                <a:latin typeface="Corbel" pitchFamily="-109" charset="0"/>
              </a:rPr>
              <a:t>more… Lawn </a:t>
            </a:r>
            <a:r>
              <a:rPr lang="en-CA" sz="2400" dirty="0" smtClean="0">
                <a:latin typeface="Corbel" pitchFamily="-109" charset="0"/>
              </a:rPr>
              <a:t>Mowers-Pressure Washers</a:t>
            </a:r>
            <a:endParaRPr lang="en-US" sz="2400" dirty="0">
              <a:latin typeface="Corbel" pitchFamily="-10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1691</TotalTime>
  <Words>515</Words>
  <Application>Microsoft Macintosh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Exhibit</vt:lpstr>
      <vt:lpstr>Enviro-Save – Humanity</vt:lpstr>
      <vt:lpstr> Common Sense Cost Reducer Enviro-Save Metal Treatment</vt:lpstr>
      <vt:lpstr>Common Sense Cost Reducer &amp; Pollution Reducer</vt:lpstr>
      <vt:lpstr>Common Sense Cost Reducer &amp; Life Enhancer</vt:lpstr>
      <vt:lpstr>Common Sense Cost Reducer &amp; Dependability  Enhancer</vt:lpstr>
      <vt:lpstr>Common Sense Cost Reducer &amp; Performance Enhancer</vt:lpstr>
      <vt:lpstr>Common Sense Cost Reducer &amp; Profit Enhancer</vt:lpstr>
      <vt:lpstr>Common Sense Cost Reducer &amp; Environment Protection</vt:lpstr>
      <vt:lpstr>Common Sense Cost Reducer  Enviro-Save Metal Treatment</vt:lpstr>
      <vt:lpstr>Common Sense Cost Reducer You will not be disappointed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 Casperson</dc:creator>
  <cp:lastModifiedBy>Enviro-Save Dist-Mfg</cp:lastModifiedBy>
  <cp:revision>122</cp:revision>
  <cp:lastPrinted>2010-03-30T17:41:30Z</cp:lastPrinted>
  <dcterms:created xsi:type="dcterms:W3CDTF">2010-04-27T17:59:50Z</dcterms:created>
  <dcterms:modified xsi:type="dcterms:W3CDTF">2017-03-20T04:55:59Z</dcterms:modified>
</cp:coreProperties>
</file>